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62F93-596E-4124-8F99-4C8FF5DAAF3D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E579E-178F-44C9-8C51-75A26470FB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18A24-FF58-4E53-8C4F-07704C23042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18A24-FF58-4E53-8C4F-07704C23042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BA6EE5C-71F5-44BA-A5E8-E2B7435D64CC}" type="datetimeFigureOut">
              <a:rPr lang="en-US" smtClean="0"/>
              <a:pPr/>
              <a:t>1/28/2019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5BA9811-3362-4176-B32A-8D07C6D6BF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Фармацеутска технологија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CS" dirty="0" smtClean="0"/>
              <a:t>доц.др Марина Томовић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Препарате са кратким временом полураспада припремају радиофармацеути у специјализованим болничким апотекама, коришћењем радиоизотопа добијених помоћу генератора, најчешће </a:t>
            </a:r>
            <a:r>
              <a:rPr lang="sr-Latn-CS" sz="2400" baseline="30000" dirty="0" smtClean="0">
                <a:latin typeface="Times New Roman" pitchFamily="18" charset="0"/>
                <a:cs typeface="Times New Roman" pitchFamily="18" charset="0"/>
              </a:rPr>
              <a:t>99m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Tc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Latn-CS" sz="2400" baseline="30000" dirty="0" smtClean="0">
                <a:latin typeface="Times New Roman" pitchFamily="18" charset="0"/>
                <a:cs typeface="Times New Roman" pitchFamily="18" charset="0"/>
              </a:rPr>
              <a:t>113m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In.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 Израда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врло специфична јер се морају задовољити фармацеутско-технолошки аспекти као и радиолошки фактори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Нуклеарна трансформација</a:t>
            </a:r>
          </a:p>
          <a:p>
            <a:pPr algn="ctr"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Када се нуклеус спонтано трансформише, тј. подлеже радиоактивном распаду, емитује се зрачење. </a:t>
            </a:r>
          </a:p>
          <a:p>
            <a:pPr>
              <a:buFont typeface="Wingdings" pitchFamily="2" charset="2"/>
              <a:buChar char="v"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Ако је “ћерка” нуклеус стабилан, спонтана трансформација се завршава. </a:t>
            </a:r>
          </a:p>
          <a:p>
            <a:pPr>
              <a:buFont typeface="Wingdings" pitchFamily="2" charset="2"/>
              <a:buChar char="v"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Ако је “ћерка” нуклеус нестабилан, процес се наставља до формирања стабилног нуклеус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Распад радионуклида се одвија на следеће начине: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распад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бета-минус емисија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бета-плус (позитрон) емисија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захват електрона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изомерни прелаз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Алфа емитер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Алфа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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распад је спонтана емисија алфа честице из нуклеуса (идентична нуклеусу хелијума).</a:t>
            </a:r>
          </a:p>
          <a:p>
            <a:r>
              <a:rPr lang="sr-Cyrl-CS" sz="24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главном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арактеристична за тешке нуклиде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(A &gt;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150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и често је праћена карактеричном емисијом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- i X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зрака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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честице путују само неколико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ваздуху, а само неколико микрометара у ткиву. Интерно примењени, имају високу локалну радијациону дозу, па се мало примењују. Неки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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-емитери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Latn-CS" sz="2400" baseline="30000" dirty="0" smtClean="0">
                <a:latin typeface="Times New Roman" pitchFamily="18" charset="0"/>
                <a:cs typeface="Times New Roman" pitchFamily="18" charset="0"/>
              </a:rPr>
              <a:t>226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Ra)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се користе као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- i X-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емитери у терапији малигних тумора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/>
          </a:p>
          <a:p>
            <a:r>
              <a:rPr lang="en-US" sz="2400" dirty="0" smtClean="0"/>
              <a:t>                     →         +    </a:t>
            </a:r>
            <a:r>
              <a:rPr lang="en-US" sz="2400" baseline="30000" dirty="0" smtClean="0"/>
              <a:t>+2 </a:t>
            </a:r>
            <a:endParaRPr lang="en-US" sz="2400" dirty="0" smtClean="0"/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5286388"/>
            <a:ext cx="500066" cy="428628"/>
          </a:xfrm>
          <a:prstGeom prst="rect">
            <a:avLst/>
          </a:prstGeom>
          <a:noFill/>
        </p:spPr>
      </p:pic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5286388"/>
            <a:ext cx="533400" cy="352425"/>
          </a:xfrm>
          <a:prstGeom prst="rect">
            <a:avLst/>
          </a:prstGeom>
          <a:noFill/>
        </p:spPr>
      </p:pic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5286388"/>
            <a:ext cx="438150" cy="4238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290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Бета-минус емитери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Бета-минус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-) распад се карактеристично дешава код радионуклида који имају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вишак неутрона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поређењу са стабилним изотопом истог елемента.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Након бета распада вишак енергије се емитује у облику гама зрака.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Пут бета честица у ваздуху је неколико метара, а у ткивима неколико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mm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Идеални бета-емитујући радионуклид за терапију треба да има енергију 0.5-1.5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MeV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полу-живот неколико дана да би омогућио продужен радиобиолошки ефекат.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Најчешће коришћени је </a:t>
            </a:r>
            <a:r>
              <a:rPr lang="sr-Latn-CS" sz="2400" b="1" baseline="30000" dirty="0" smtClean="0">
                <a:latin typeface="Times New Roman" pitchFamily="18" charset="0"/>
                <a:cs typeface="Times New Roman" pitchFamily="18" charset="0"/>
              </a:rPr>
              <a:t>131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I-natrijum jodid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терапији тумора тироидне жлезде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/>
              <a:t>                </a:t>
            </a:r>
          </a:p>
          <a:p>
            <a:r>
              <a:rPr lang="en-US" sz="2400" dirty="0" smtClean="0"/>
              <a:t>                      </a:t>
            </a:r>
            <a:r>
              <a:rPr lang="sr-Cyrl-CS" sz="2400" dirty="0" smtClean="0"/>
              <a:t>→</a:t>
            </a:r>
            <a:r>
              <a:rPr lang="en-US" sz="2400" dirty="0" smtClean="0"/>
              <a:t>        + β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+    +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енергија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5715016"/>
            <a:ext cx="642942" cy="504826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715016"/>
            <a:ext cx="637150" cy="428628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857892"/>
            <a:ext cx="214314" cy="34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Бета-плус емитери или позитронски распад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Бета-плус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је карактеристичан за радионуклиде који имају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мањак неутрона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односу на стабилне изотопе.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Долази до конверзије протона у неутрон и емитовања позитрона и неутрина.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Новонастало језго припада елементу помереном за једно место у лево у периодном систему елемената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Z-1.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Позитрон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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честица реагује са слободним електронима средине и долази до конверзије обе честице у електромагнетно зрачење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Електромагнетно зрачење је у облику два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зрака енергије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0.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511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који се емитују под углом од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180</a:t>
            </a:r>
            <a:r>
              <a:rPr lang="sr-Latn-CS" sz="2400" baseline="300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Коришћењем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kamere,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могуће је 3D снимање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озитрон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мисиона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омографија (ПЕТ) – у медицинским истраживањима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Захват електрона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Нуклеуси који су богати протонима могу, као алтернатива позитрон емисији, да преузму електрон из орбитале.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Процес резултује трансформацијом протона у неутрон у оквиру нуклеуса. Новонастали елемент је померен за једно место у лево у периодном систему елемената.  Прерасподела елекрона резултује карактеристичном емисијом X- и γ- зрака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/>
              <a:t> </a:t>
            </a:r>
            <a:r>
              <a:rPr lang="en-US" sz="2400" dirty="0" smtClean="0"/>
              <a:t>            </a:t>
            </a:r>
            <a:r>
              <a:rPr lang="sr-Cyrl-CS" sz="2400" dirty="0" smtClean="0"/>
              <a:t>+</a:t>
            </a:r>
            <a:r>
              <a:rPr lang="en-US" sz="2400" dirty="0" smtClean="0"/>
              <a:t> </a:t>
            </a:r>
            <a:r>
              <a:rPr lang="sr-Cyrl-CS" sz="2400" dirty="0" smtClean="0"/>
              <a:t>е</a:t>
            </a:r>
            <a:r>
              <a:rPr lang="sr-Cyrl-CS" sz="2400" baseline="30000" dirty="0" smtClean="0"/>
              <a:t>-</a:t>
            </a:r>
            <a:r>
              <a:rPr lang="en-US" sz="2400" baseline="30000" dirty="0" smtClean="0"/>
              <a:t> </a:t>
            </a:r>
            <a:r>
              <a:rPr lang="sr-Cyrl-CS" sz="2400" dirty="0" smtClean="0"/>
              <a:t>→</a:t>
            </a:r>
            <a:r>
              <a:rPr lang="en-US" sz="2400" dirty="0" smtClean="0"/>
              <a:t>        +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енергија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Радионуклиди које карактерише овај процес користе се у дијагностичким снимањима јер емитују γ-зраке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929066"/>
            <a:ext cx="542925" cy="428628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929066"/>
            <a:ext cx="642942" cy="352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/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Изомерни прелаз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току радиоактивног распада, “ћерка” радионуклид може бити у побуђеном, изомерном стању. Приликом прелаза нуклеуса из побуђеног у ниже енергетско стање емитују се гама зраци.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Побуђено стање радионуклида је познато као метастабилно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CS" sz="2400" b="1" baseline="30000" dirty="0" smtClean="0">
                <a:latin typeface="Times New Roman" pitchFamily="18" charset="0"/>
                <a:cs typeface="Times New Roman" pitchFamily="18" charset="0"/>
              </a:rPr>
              <a:t>99m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Tc)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            </a:t>
            </a:r>
            <a:r>
              <a:rPr lang="sr-Cyrl-CS" dirty="0" smtClean="0"/>
              <a:t>→</a:t>
            </a:r>
            <a:r>
              <a:rPr lang="en-US" dirty="0" smtClean="0"/>
              <a:t>        </a:t>
            </a:r>
            <a:r>
              <a:rPr lang="sr-Cyrl-CS" dirty="0" smtClean="0"/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енергија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3857628"/>
            <a:ext cx="642942" cy="433388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3929066"/>
            <a:ext cx="428628" cy="357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/>
          <a:lstStyle/>
          <a:p>
            <a:pPr algn="ctr">
              <a:buNone/>
            </a:pP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Спонтана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фисија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/>
              <a:t>	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процеси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дешавају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само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најтежих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јез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распад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трансурана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тренутног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цепања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лакша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такозване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фисионе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фрагменте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емисију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неутрона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гама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зрачења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Електромагнетно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зрачење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 и γ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зрачење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err="1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орпускуларно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зрачење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                         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бета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позитивно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негативно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наелектрисано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                         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алфа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зрачење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                         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неутрони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                         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протони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Израда радиофармацеутских препарата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Сви радионуклиди који се користе у нуклеарној медицини су вештачки произведени.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Производе се на три начина: у циклотронима, нуклеарним реакторима или радионуклидним генераторима.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Већина је намењена за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интравенску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примену и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морају бити стерилни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Већина радионуклида има кратко време полураспада па је потребно да се израде и дају пацијену истог дана.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стерилишу се термичким методама стерилизације већ се израђују асептичним поступком.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Производња по правилима Добре Произвођачке Праксе (ДПП) и Добре Радиофармацеутске Праксе (ДРП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Циколотрони</a:t>
            </a:r>
          </a:p>
          <a:p>
            <a:pPr algn="ctr">
              <a:buNone/>
            </a:pP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Бомбардовање стабилног нуклеуса честицама велике енергије.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Добијени радионуклиди су скоро увек различити од полазног елемента, што доводи со стварања радионуклида високих специфичних активности.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Добијене радионуклиде карактерише емисија позитрона или захват електрона.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Позитрон емисиона томографија (ПЕТ)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80000" cy="4680000"/>
          </a:xfrm>
        </p:spPr>
        <p:txBody>
          <a:bodyPr>
            <a:normAutofit/>
          </a:bodyPr>
          <a:lstStyle/>
          <a:p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Радиофармацеутици су радиоактивна једињења која се примењују у дијагностици и терапији хуманих обољења (онкологија, ендокринологија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екови који садрже радиоактивни атом и у терапији се углавном користе као дијагностички агенси (95%) и радиотерапијски агенси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 err="1">
                <a:latin typeface="Times New Roman" pitchFamily="18" charset="0"/>
                <a:cs typeface="Times New Roman" pitchFamily="18" charset="0"/>
              </a:rPr>
              <a:t>Радиофармацеутици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Нуклеарни реактори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Уређаји где се одиграва ланчана реакција фисије језгара тешких елемената.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Подела: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према гориву које користе: чист уран 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235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уран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обогаћен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својим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изотопом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врсте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расхладног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медијума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Фисијом могу да настану радионуклиди, фисијом уранијума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нуклеарном реактору могу да се ослобађају неутрони који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 користе за производњу радионуклида бомбардовањем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стабилног циљног материјала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роблем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овакве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прозводње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добијање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великих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количина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исокореактивног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радиоактивног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отпада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Радионуклидни генератори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аксималн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дијагностичк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функционално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 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минималан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радијациони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ризик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кратко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полувреме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распада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ехнецијум-99м је најважнији радионуклид који се користи у нуклеарној медицини. Кратак полуживот свега 6 сати не даје могућност чувања чак ни за једнонедељну примену. Овај проблем се решава коришћењем “родитеља” 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99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Мо, који има дужи полу-живот (67 сати) и континуирано производи Технецијум-99м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Latn-CS" sz="2800" b="1" baseline="30000" dirty="0" smtClean="0">
                <a:latin typeface="Times New Roman" pitchFamily="18" charset="0"/>
                <a:cs typeface="Times New Roman" pitchFamily="18" charset="0"/>
              </a:rPr>
              <a:t>99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Mo/</a:t>
            </a:r>
            <a:r>
              <a:rPr lang="sr-Latn-CS" sz="2800" b="1" baseline="30000" dirty="0" smtClean="0">
                <a:latin typeface="Times New Roman" pitchFamily="18" charset="0"/>
                <a:cs typeface="Times New Roman" pitchFamily="18" charset="0"/>
              </a:rPr>
              <a:t>99m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Tc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генератор</a:t>
            </a:r>
          </a:p>
          <a:p>
            <a:pPr algn="ctr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Састоји се од </a:t>
            </a:r>
            <a:r>
              <a:rPr lang="sr-Latn-CS" sz="2400" baseline="30000" dirty="0" smtClean="0">
                <a:latin typeface="Times New Roman" pitchFamily="18" charset="0"/>
                <a:cs typeface="Times New Roman" pitchFamily="18" charset="0"/>
              </a:rPr>
              <a:t>99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Mo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адсорбованог на алуминијумској колони  у облику молибдата. </a:t>
            </a:r>
          </a:p>
          <a:p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Mo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се разграђује 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Tc,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као пертехнетат </a:t>
            </a:r>
            <a:r>
              <a:rPr lang="sr-Latn-CS" sz="2400" baseline="30000" dirty="0" smtClean="0">
                <a:latin typeface="Times New Roman" pitchFamily="18" charset="0"/>
                <a:cs typeface="Times New Roman" pitchFamily="18" charset="0"/>
              </a:rPr>
              <a:t>99m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TcO</a:t>
            </a:r>
            <a:r>
              <a:rPr lang="sr-Latn-CS" sz="24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sr-Cyrl-CS" sz="2400" baseline="30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Проласком стерилног раствора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0,9% NaCl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кроз колону уз помоћ вакума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CS" sz="2400" baseline="30000" dirty="0" smtClean="0">
                <a:latin typeface="Times New Roman" pitchFamily="18" charset="0"/>
                <a:cs typeface="Times New Roman" pitchFamily="18" charset="0"/>
              </a:rPr>
              <a:t>99m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Tc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 уклања из колоне као натријум пертехнетат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 Na</a:t>
            </a:r>
            <a:r>
              <a:rPr lang="sr-Latn-CS" sz="2400" baseline="30000" dirty="0" smtClean="0">
                <a:latin typeface="Times New Roman" pitchFamily="18" charset="0"/>
                <a:cs typeface="Times New Roman" pitchFamily="18" charset="0"/>
              </a:rPr>
              <a:t>99m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TcO</a:t>
            </a:r>
            <a:r>
              <a:rPr lang="sr-Latn-CS" sz="2400" baseline="-25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добија се раствор/елуат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Добијени стерилни раствор се даље користи за израду радиофармацеутских препарата са </a:t>
            </a:r>
            <a:r>
              <a:rPr lang="sr-Latn-CS" sz="2400" baseline="30000" dirty="0" smtClean="0">
                <a:latin typeface="Times New Roman" pitchFamily="18" charset="0"/>
                <a:cs typeface="Times New Roman" pitchFamily="18" charset="0"/>
              </a:rPr>
              <a:t>99m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Tc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израду На-пертехнетат инјекција елуат се дели и разблажује.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Комерцијално су доступни “китови” који се користе за израду радиофармацеутских препарата у болничким условима за превођење пертехнетата, комплексном хемијском реакцијом у ампули, у жељено једињење. Ово се постиже додавањем пертехнетата у ампулу и мешањем садржаја.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“Кит” садржи стерилне састојке: 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комплексирајући агенс (лиганд, метилен дифосфонат)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редукујући агенс </a:t>
            </a:r>
          </a:p>
          <a:p>
            <a:pPr>
              <a:buFont typeface="Courier New" pitchFamily="49" charset="0"/>
              <a:buChar char="o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стабилизаторе, пуфере, антиоксидансе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Реконституција и додавање пертехнетата се обавља под асептичним условима, “кит” обично садржи више доза.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Фармацеутско-технолошки облици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Стерилни радиофармацеутски препарати(интравенске инјекције)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Орални препарати натријум-јодида(у облику раствора или капсуле ) </a:t>
            </a:r>
            <a:r>
              <a:rPr lang="sr-Cyrl-CS" sz="2400" baseline="30000" dirty="0" smtClean="0">
                <a:latin typeface="Times New Roman" pitchFamily="18" charset="0"/>
                <a:cs typeface="Times New Roman" pitchFamily="18" charset="0"/>
              </a:rPr>
              <a:t>131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, за лечење обољења штитне жлезде.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Радиоактивни гасови и аеросоли: </a:t>
            </a:r>
            <a:r>
              <a:rPr lang="pt-BR" sz="2400" baseline="30000" dirty="0" smtClean="0">
                <a:latin typeface="Times New Roman" pitchFamily="18" charset="0"/>
                <a:cs typeface="Times New Roman" pitchFamily="18" charset="0"/>
              </a:rPr>
              <a:t>127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Xe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pt-BR" sz="2400" baseline="30000" dirty="0" smtClean="0">
                <a:latin typeface="Times New Roman" pitchFamily="18" charset="0"/>
                <a:cs typeface="Times New Roman" pitchFamily="18" charset="0"/>
              </a:rPr>
              <a:t>127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Xe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аеросол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99m</a:t>
            </a:r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Tc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-алтернатива радиоактивним гасовима.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Ћелије крви са радиоизотопима: дијагностички агенси у нуклеарној медицини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Антитела са радиоизотопима - дијагностички и терапијски агенси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Испитивање радиофармацеутских препарата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Изводи се уз одговарајуће мере опреза, а у складу са интернационалним прописима. Испитивања могу вршити само квалификовани стручњаци у лабораторијама које су специјално за ту сврху опремљене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пшт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монографиј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радионуклидна чистоћа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радиохемијска чистоћа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мерење радиоактивности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/>
          <a:lstStyle/>
          <a:p>
            <a:pPr>
              <a:buNone/>
            </a:pPr>
            <a:r>
              <a:rPr lang="sr-Cyrl-CS" sz="2400" u="sng" dirty="0" smtClean="0">
                <a:latin typeface="Times New Roman" pitchFamily="18" charset="0"/>
                <a:cs typeface="Times New Roman" pitchFamily="18" charset="0"/>
              </a:rPr>
              <a:t>Посебне монографије:</a:t>
            </a:r>
          </a:p>
          <a:p>
            <a:pPr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Парентерални препарати: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стерилност </a:t>
            </a: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апирогеност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Стерилни радиофармацеутски препарати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апирогеност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нетоксичност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радиохемијска чистоћа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стерилност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/>
          <a:lstStyle/>
          <a:p>
            <a:pPr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Чување радиофармацеутских препарата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Чувају се у херметички затвореним контејнерима који одговарају интернационалним прописима за чување и паковање радиофармацеутских препарата, на местима довољно заклоњеним да заштите особље од озрачивања.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Намењени су за краткотрајну употребу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2852"/>
            <a:ext cx="8280000" cy="633431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sr-Cyrl-CS" sz="3000" b="1" dirty="0" smtClean="0">
                <a:latin typeface="Times New Roman" pitchFamily="18" charset="0"/>
                <a:cs typeface="Times New Roman" pitchFamily="18" charset="0"/>
              </a:rPr>
              <a:t>Означавање радиофармацеутских препарата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назив препарата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назив произвођача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идентификациони број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 течне препарате укупна радиоактивност у контејнеру или радиоактивна концентрација по ml, са назначеним датумом (час) и запремином течности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Код чврстих препарата и лиофилизованих укупна радиоактивност на назначени дан (час)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 капсуле радиоактивност сваке капсуле на назначени дан (час) као и број каспула у контејнеру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да је препарат намењен за медицинску употребу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начин примене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период важности или рок трајања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назив и концентрација сваког додатог конзерванса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сви специфични услови чувања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7930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Захтеви “идеалног” радиофармака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једноставно добијање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јефтин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полувреме распада – кратко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емитер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једна енергија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метаболички инертан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u="sng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акон о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лековима и медицинским средствима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, „</a:t>
            </a:r>
            <a:r>
              <a:rPr lang="en-US" sz="2400" b="1" u="sng" dirty="0" err="1">
                <a:latin typeface="Times New Roman" pitchFamily="18" charset="0"/>
                <a:cs typeface="Times New Roman" pitchFamily="18" charset="0"/>
              </a:rPr>
              <a:t>Службени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u="sng" dirty="0" err="1">
                <a:latin typeface="Times New Roman" pitchFamily="18" charset="0"/>
                <a:cs typeface="Times New Roman" pitchFamily="18" charset="0"/>
              </a:rPr>
              <a:t>гласник</a:t>
            </a:r>
            <a:r>
              <a:rPr lang="en-US" sz="2400" b="1" u="sng" dirty="0">
                <a:latin typeface="Times New Roman" pitchFamily="18" charset="0"/>
                <a:cs typeface="Times New Roman" pitchFamily="18" charset="0"/>
              </a:rPr>
              <a:t> РС",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бр.30/2010</a:t>
            </a:r>
            <a:endParaRPr lang="sr-Cyrl-C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sr-Cyrl-CS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адиофармацеут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ици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диофармацеутски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лекови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радионуклидни генератори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радиофармацеутски 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комплети (китови) 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радионуклидни 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прекурсори</a:t>
            </a:r>
            <a:r>
              <a:rPr lang="vi-VN" sz="3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3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727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Клиничка примена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Интеракције зрачења и средине кроз коју оно пролази доводи до промена и зрачења и средине.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Енергија упадног зрака се деградира, а озрачена средина се мења физички и хемијски, док се жива материја мења и биолошки.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Ово је основа практичне примене јонизујућег зрачења у хемијској технологији и медицинској терапији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Статичке дијагностичке методе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дају информације 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структури органа.</a:t>
            </a:r>
          </a:p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Динамичке дијагностичке методе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– дају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информације о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функцији органа. 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Користе се за мерење ретенције, клиренса, дилуционе технике за мерење укупне запремине телесне течности.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 терапијске сврхе се користе као циљна радиотерапија у онкологији и ендокринологији (специјални носачи који ће транспортовати супстанцу на тачно одре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ђ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ено место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85750"/>
          <a:ext cx="8280000" cy="540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602"/>
                <a:gridCol w="4165398"/>
              </a:tblGrid>
              <a:tr h="60000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Радиофармацеутски препарат 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67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Дијагностика </a:t>
                      </a:r>
                      <a:endParaRPr lang="en-US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0000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99m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Tc-aerosol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Вентилација плућа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0000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99m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Tc-albumin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Функција срца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0000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99m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Tc-denaturisani eritrociti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Слезина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0000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99m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Tc-glukoheptonat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Мозак,бубрези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0000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99m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Tc-leukociti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Место инфламације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0000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99m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Tc-pirofosfat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Iнфаркт миокарда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0000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99m</a:t>
                      </a:r>
                      <a:r>
                        <a:rPr lang="sr-Latn-CS" sz="2000" kern="1200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Tc-pertehnetat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8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Мозак,штитна жлезда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0000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Ga-citrat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Тумори,места инфламације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214290"/>
          <a:ext cx="8280400" cy="5399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200"/>
                <a:gridCol w="4140200"/>
              </a:tblGrid>
              <a:tr h="7372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1800" kern="1200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Радиофармацеутски препарат </a:t>
                      </a:r>
                      <a:endParaRPr lang="en-US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1800" kern="1200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Дијагностика </a:t>
                      </a:r>
                      <a:endParaRPr lang="en-US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775040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In-pentetat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Кинетика цереброспиналне течности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795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I-natrijum jodid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Штитна жлезда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795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i </a:t>
                      </a: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131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– metajodobenzilgvanidin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Неуробластом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795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201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Tl – talijum hlorid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Миокардијална перфузија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795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 – leukociti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Места инфламације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795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123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– natrijum jodohipurat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Функција бубрега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795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Se - metilselenometilnorhelestenol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Надбубрежна жлезда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14290"/>
          <a:ext cx="8280400" cy="5500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200"/>
                <a:gridCol w="4140200"/>
              </a:tblGrid>
              <a:tr h="550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1800" kern="1200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Радиофармацеутски препарат </a:t>
                      </a:r>
                      <a:endParaRPr lang="en-US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Cyrl-CS" sz="1800" kern="1200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Дијагностика </a:t>
                      </a:r>
                      <a:endParaRPr lang="en-US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127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Xe i </a:t>
                      </a:r>
                      <a:r>
                        <a:rPr lang="sr-Latn-CS" sz="2000" kern="1200" baseline="300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133</a:t>
                      </a:r>
                      <a:r>
                        <a:rPr lang="sr-Latn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Xe -gas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Вентилација плућа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007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57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 i </a:t>
                      </a: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Co-cijanokobalamin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Апсорпција вит. Б12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007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Cr – edetat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Брзина гломеруларне филтрације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007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51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Cr – eritrociti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Волумен еритроцита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007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Fe – citrat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Метаболизам и апсорпција Фе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007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 – voda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Укупна вода у организму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007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131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– </a:t>
                      </a: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метајодмензилгванидин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Феохромоцитом, неуробластом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007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131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 </a:t>
                      </a: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натријум јодид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Тиреотоксикозе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0073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Latn-CS" sz="2000" kern="1200" baseline="300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</a:t>
                      </a:r>
                      <a:r>
                        <a:rPr lang="sr-Latn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Sr</a:t>
                      </a:r>
                      <a:r>
                        <a:rPr lang="sr-Cyrl-CS" sz="2000" kern="120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 стронцијум хлорид </a:t>
                      </a:r>
                      <a:endParaRPr lang="en-US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Bef>
                          <a:spcPts val="430"/>
                        </a:spcBef>
                        <a:spcAft>
                          <a:spcPts val="0"/>
                        </a:spcAft>
                      </a:pPr>
                      <a:r>
                        <a:rPr lang="sr-Cyrl-CS" sz="2000" kern="120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Бол услед метастаза костију </a:t>
                      </a:r>
                      <a:endParaRPr lang="en-US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600" b="1" dirty="0" smtClean="0">
                <a:latin typeface="Times New Roman" pitchFamily="18" charset="0"/>
                <a:cs typeface="Times New Roman" pitchFamily="18" charset="0"/>
              </a:rPr>
              <a:t> Атом</a:t>
            </a:r>
            <a:r>
              <a:rPr lang="sr-Cyrl-CS" sz="2600" b="1" dirty="0">
                <a:latin typeface="Times New Roman" pitchFamily="18" charset="0"/>
                <a:cs typeface="Times New Roman" pitchFamily="18" charset="0"/>
              </a:rPr>
              <a:t>, радиоактивност, јонизујуће зрачење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Најмања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јединица мере неког хемијског елемента која има иста својства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карактеристике.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је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неутрална честица, састоји се из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позитивно наелектрисаног атомског језгра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негативно наелектрисаног елктронског омотача.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РАДИОАКТИВНОСТ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својство појединих језгара да се спонтано трансформишу услед чега настају друга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језгра, спонтана трансформација нестабилног нуклеуса у стабилнији нуклеус.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 атоме који садрже нестабилне нуклеусе кажемо да су нестабилни или радиоактивни</a:t>
            </a:r>
            <a:r>
              <a:rPr lang="en-US" sz="2400" i="1" dirty="0"/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28603"/>
            <a:ext cx="8280000" cy="61200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sr-Cyrl-CS" sz="2400" b="1" dirty="0">
                <a:latin typeface="Times New Roman" pitchFamily="18" charset="0"/>
                <a:cs typeface="Times New Roman" pitchFamily="18" charset="0"/>
              </a:rPr>
              <a:t>Радиофармацеутски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препарати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Радионуклиди (радиоизотопи) су атоми истог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хемијског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елемента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 истим атомским бројем а различитим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масеним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бројем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 имају радиоактивна својства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атомски или редни број (број протона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– масени број (број протона и неутрона)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X –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атом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неког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хемијског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елемента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N –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број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неутрона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језгру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N=A-Z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Радиофармацеутски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препарати садрже један или више радиоизотопа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</a:p>
        </p:txBody>
      </p:sp>
      <p:pic>
        <p:nvPicPr>
          <p:cNvPr id="4" name="Picture 3" descr="imag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2143116"/>
            <a:ext cx="928694" cy="9407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85727"/>
            <a:ext cx="8280000" cy="6120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Радиофармацеутски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препарати имају две главне примене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медицини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терапији болести (онкологија, ендокринологија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дијагностици. 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Најчешће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 примењују интравенски, а радијација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детектује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споља коришћењем γ-камере (сцинтиграфија).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Радиофармацеутски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препарати у дијагностици могу се класификовати на: 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Динамичке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који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 користе за одређивање физиолошких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параметара (</a:t>
            </a:r>
            <a:r>
              <a:rPr lang="ru-RU" sz="2400" baseline="30000" dirty="0" smtClean="0"/>
              <a:t> 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51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Cr-EDTA за мерење брзине гломеруларне филтрације)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мерење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ретенције, клиренса, укупне запремине телесних течности и др. 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Статичке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користе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 за дијагностичка снимања (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99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Tc-метилен дифосфонат, за снимање костију) на овај начин се добијају информације о функцији орган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Полу-живот радионуклида</a:t>
            </a:r>
          </a:p>
          <a:p>
            <a:endParaRPr lang="sr-Cyrl-CS" b="1" dirty="0" smtClean="0"/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полураспада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полуживот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време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потребно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распадне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половина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укупног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броја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присутних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атома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радиоактивног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елемента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обележава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Радиоизотоп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емитује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зрачење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карактеристичног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типа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временском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раздобљу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одређено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временом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полураспада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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2/T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1/2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= 0.693/T</a:t>
            </a:r>
            <a:r>
              <a:rPr lang="en-US" sz="2800" b="1" baseline="-25000" dirty="0" smtClean="0">
                <a:latin typeface="Times New Roman" pitchFamily="18" charset="0"/>
                <a:cs typeface="Times New Roman" pitchFamily="18" charset="0"/>
              </a:rPr>
              <a:t>1/2 </a:t>
            </a:r>
            <a:endParaRPr lang="sr-Cyrl-CS" sz="2800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Полуживот радионуклида и константа радиоактивног распада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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су обрнуто пропорционалне и карактеристичне су за сваки радионуклид понаособ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Количина радиоактивног материјала, изражена као број радиоактивних атома који подлежу нуклеарној трансформацији (распаду) у јединици времена, назива се активност (А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Традиционално се као јединица за изражавање користи кири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(Ci)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када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питању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велике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где је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1Ci = 37GBq.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Последица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радиоактивног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распада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структуре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Сваки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радиоактивни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распад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праћен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емис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зрачења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губитком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масе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Основни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типови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промена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језгра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α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распад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β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распад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спонтана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фисија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165"/>
            <a:ext cx="8280000" cy="6120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sr-Cyrl-CS" sz="2600" b="1" dirty="0" smtClean="0">
                <a:latin typeface="Times New Roman" pitchFamily="18" charset="0"/>
                <a:cs typeface="Times New Roman" pitchFamily="18" charset="0"/>
              </a:rPr>
              <a:t>Класификација радиофармацеутских препарата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Препарати са дугим временом полураспада &gt;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12h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репарати са кратким временом полураспада &lt; 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12h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Препарати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дугим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полувременом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распада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производе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комерцијално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најчешће са </a:t>
            </a:r>
            <a:r>
              <a:rPr lang="sr-Latn-CS" sz="2600" baseline="30000" dirty="0" smtClean="0">
                <a:latin typeface="Times New Roman" pitchFamily="18" charset="0"/>
                <a:cs typeface="Times New Roman" pitchFamily="18" charset="0"/>
              </a:rPr>
              <a:t>111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In, </a:t>
            </a:r>
            <a:r>
              <a:rPr lang="sr-Latn-CS" sz="2600" baseline="30000" dirty="0" smtClean="0">
                <a:latin typeface="Times New Roman" pitchFamily="18" charset="0"/>
                <a:cs typeface="Times New Roman" pitchFamily="18" charset="0"/>
              </a:rPr>
              <a:t>67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Ga, </a:t>
            </a:r>
            <a:r>
              <a:rPr lang="sr-Latn-CS" sz="2600" baseline="30000" dirty="0" smtClean="0"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Tl, </a:t>
            </a:r>
            <a:r>
              <a:rPr lang="sr-Latn-CS" sz="2600" baseline="30000" dirty="0" smtClean="0">
                <a:latin typeface="Times New Roman" pitchFamily="18" charset="0"/>
                <a:cs typeface="Times New Roman" pitchFamily="18" charset="0"/>
              </a:rPr>
              <a:t>125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I, </a:t>
            </a:r>
            <a:r>
              <a:rPr lang="sr-Latn-CS" sz="2600" baseline="30000" dirty="0" smtClean="0">
                <a:latin typeface="Times New Roman" pitchFamily="18" charset="0"/>
                <a:cs typeface="Times New Roman" pitchFamily="18" charset="0"/>
              </a:rPr>
              <a:t>131</a:t>
            </a:r>
            <a:r>
              <a:rPr lang="sr-Latn-C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то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као појединачна и вишедозна паковања.</a:t>
            </a:r>
          </a:p>
          <a:p>
            <a:pPr>
              <a:buNone/>
            </a:pPr>
            <a:r>
              <a:rPr lang="sr-Cyrl-CS" sz="2600" dirty="0" smtClean="0">
                <a:latin typeface="Times New Roman" pitchFamily="18" charset="0"/>
                <a:cs typeface="Times New Roman" pitchFamily="18" charset="0"/>
              </a:rPr>
              <a:t>   Ако су у питању вишедозна паковања морају да садрже конзерванс који се не разара радијацијом, најчешће је то бензил алкохол 0,9%. </a:t>
            </a:r>
          </a:p>
          <a:p>
            <a:pPr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 Могу се разблаживати одговарајућим компатибилним  дилуенсом према препоруци произвођача препарата. </a:t>
            </a:r>
            <a:endParaRPr lang="sr-Cyrl-C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2052</Words>
  <Application>Microsoft Office PowerPoint</Application>
  <PresentationFormat>On-screen Show (4:3)</PresentationFormat>
  <Paragraphs>281</Paragraphs>
  <Slides>34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Concourse</vt:lpstr>
      <vt:lpstr>Фармацеутска технологија 2</vt:lpstr>
      <vt:lpstr>Радиофармацеутици 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Maca</dc:creator>
  <cp:lastModifiedBy>Maca</cp:lastModifiedBy>
  <cp:revision>2</cp:revision>
  <dcterms:created xsi:type="dcterms:W3CDTF">2019-01-28T12:53:34Z</dcterms:created>
  <dcterms:modified xsi:type="dcterms:W3CDTF">2019-01-28T12:56:51Z</dcterms:modified>
</cp:coreProperties>
</file>